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7" r:id="rId3"/>
    <p:sldId id="258" r:id="rId4"/>
    <p:sldId id="259" r:id="rId5"/>
    <p:sldId id="260" r:id="rId6"/>
    <p:sldId id="261" r:id="rId7"/>
    <p:sldId id="274" r:id="rId8"/>
    <p:sldId id="262" r:id="rId9"/>
    <p:sldId id="263" r:id="rId10"/>
    <p:sldId id="265" r:id="rId11"/>
    <p:sldId id="266" r:id="rId12"/>
    <p:sldId id="269" r:id="rId13"/>
    <p:sldId id="267" r:id="rId14"/>
    <p:sldId id="268" r:id="rId15"/>
    <p:sldId id="270" r:id="rId16"/>
    <p:sldId id="275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A8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0" Type="http://schemas.openxmlformats.org/officeDocument/2006/relationships/tableStyles" Target="tableStyles.xml"/><Relationship Id="rId2" Type="http://schemas.openxmlformats.org/officeDocument/2006/relationships/theme" Target="theme/theme1.xml"/><Relationship Id="rId19" Type="http://schemas.openxmlformats.org/officeDocument/2006/relationships/viewProps" Target="viewProps.xml"/><Relationship Id="rId18" Type="http://schemas.openxmlformats.org/officeDocument/2006/relationships/presProps" Target="presProps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 showMasterSp="0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 showMasterSp="0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 showMasterSp="0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 showMasterSp="0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 showMasterSp="0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175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anose="020F0502020204030204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7055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anose="020F0502020204030204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935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anose="020F0502020204030204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815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anose="020F0502020204030204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09982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299845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49987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699895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.xml"/><Relationship Id="rId8" Type="http://schemas.openxmlformats.org/officeDocument/2006/relationships/image" Target="../media/image10.png"/><Relationship Id="rId7" Type="http://schemas.openxmlformats.org/officeDocument/2006/relationships/image" Target="../media/image9.jpeg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1"/>
            <a:ext cx="12192001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289754" y="639097"/>
            <a:ext cx="6253317" cy="3686015"/>
          </a:xfrm>
        </p:spPr>
        <p:txBody>
          <a:bodyPr>
            <a:noAutofit/>
          </a:bodyPr>
          <a:lstStyle/>
          <a:p>
            <a:r>
              <a:rPr lang="ru-RU" sz="50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Разработка интернет-магазина с использованием фреймворков Spring Boot и Angular</a:t>
            </a:r>
            <a:endParaRPr lang="en-US" sz="5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73724" y="4672739"/>
            <a:ext cx="6269347" cy="804759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ru-RU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Испольнитель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lnSpc>
                <a:spcPct val="120000"/>
              </a:lnSpc>
            </a:pPr>
            <a:r>
              <a:rPr lang="ru-RU" dirty="0">
                <a:solidFill>
                  <a:schemeClr val="tx1">
                    <a:lumMod val="85000"/>
                    <a:lumOff val="15000"/>
                  </a:schemeClr>
                </a:solidFill>
              </a:rPr>
              <a:t>Студентка группы итп-41  Я. Ясиновская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5" name="Picture 4" descr="A picture containing building, sitting, bench, side&#10;&#10;Description automatically generated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1" y="1"/>
            <a:ext cx="4635315" cy="6857999"/>
          </a:xfrm>
          <a:prstGeom prst="rect">
            <a:avLst/>
          </a:prstGeom>
        </p:spPr>
      </p:pic>
      <p:cxnSp>
        <p:nvCxnSpPr>
          <p:cNvPr id="24" name="Straight Connector 23"/>
          <p:cNvCxnSpPr>
            <a:cxnSpLocks noGrp="1" noRot="1" noChangeAspect="1" noMove="1" noResize="1" noEditPoints="1" noAdjustHandles="1" noChangeArrowheads="1" noChangeShapeType="1"/>
          </p:cNvCxnSpPr>
          <p:nvPr/>
        </p:nvCxnSpPr>
        <p:spPr>
          <a:xfrm>
            <a:off x="5427754" y="4498925"/>
            <a:ext cx="5636107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ubtitle 2"/>
          <p:cNvSpPr txBox="1"/>
          <p:nvPr/>
        </p:nvSpPr>
        <p:spPr>
          <a:xfrm>
            <a:off x="5289754" y="5744753"/>
            <a:ext cx="6269347" cy="804759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2400" kern="1200" cap="all" spc="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anose="020F0502020204030204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anose="020F0502020204030204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anose="020F0502020204030204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anose="020F0502020204030204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ru-RU" dirty="0">
                <a:solidFill>
                  <a:schemeClr val="tx1">
                    <a:lumMod val="85000"/>
                    <a:lumOff val="15000"/>
                  </a:schemeClr>
                </a:solidFill>
              </a:rPr>
              <a:t>Научный руководитель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lnSpc>
                <a:spcPct val="120000"/>
              </a:lnSpc>
            </a:pPr>
            <a:r>
              <a:rPr lang="ru-RU" dirty="0">
                <a:solidFill>
                  <a:schemeClr val="tx1">
                    <a:lumMod val="85000"/>
                    <a:lumOff val="15000"/>
                  </a:schemeClr>
                </a:solidFill>
              </a:rPr>
              <a:t>Доцент кафедры МПУи    А.В. Клименко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Бланки заказов</a:t>
            </a:r>
            <a:endParaRPr lang="en-US" dirty="0"/>
          </a:p>
        </p:txBody>
      </p:sp>
      <p:pic>
        <p:nvPicPr>
          <p:cNvPr id="4" name="Изображение 3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9865" y="2048735"/>
            <a:ext cx="5936615" cy="302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Изображение 3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6480" y="2052545"/>
            <a:ext cx="5932170" cy="301879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Изображение 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1658" y="3394188"/>
            <a:ext cx="5927725" cy="29914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Выбор карты</a:t>
            </a:r>
            <a:endParaRPr lang="en-US" dirty="0"/>
          </a:p>
        </p:txBody>
      </p:sp>
      <p:pic>
        <p:nvPicPr>
          <p:cNvPr id="4" name="Изображение 4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4950" y="1927225"/>
            <a:ext cx="7230110" cy="187515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Изображение 4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690" y="3992245"/>
            <a:ext cx="7131685" cy="166306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Изображение 39"/>
          <p:cNvPicPr>
            <a:picLocks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657725" y="1927225"/>
            <a:ext cx="7425055" cy="37611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Успешный заказ</a:t>
            </a:r>
            <a:endParaRPr lang="en-US" dirty="0"/>
          </a:p>
        </p:txBody>
      </p:sp>
      <p:pic>
        <p:nvPicPr>
          <p:cNvPr id="89" name="Изображение 43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380365" y="2461260"/>
            <a:ext cx="5801360" cy="295338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Изображение 44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230620" y="2460625"/>
            <a:ext cx="5831205" cy="29540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Stripe</a:t>
            </a:r>
            <a:endParaRPr lang="en-US" dirty="0"/>
          </a:p>
        </p:txBody>
      </p:sp>
      <p:pic>
        <p:nvPicPr>
          <p:cNvPr id="4" name="Изображение 4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230" y="2033270"/>
            <a:ext cx="6228080" cy="3164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Изображение 46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98895" y="2033270"/>
            <a:ext cx="5718175" cy="32200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Добавление в базу данных</a:t>
            </a:r>
            <a:endParaRPr lang="en-US" dirty="0"/>
          </a:p>
        </p:txBody>
      </p:sp>
      <p:pic>
        <p:nvPicPr>
          <p:cNvPr id="4" name="Изображение 4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04791" y="2028283"/>
            <a:ext cx="8958934" cy="41509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ru-RU" altLang="en-US"/>
              <a:t>Вывод</a:t>
            </a:r>
            <a:endParaRPr lang="ru-RU" altLang="en-US"/>
          </a:p>
        </p:txBody>
      </p:sp>
      <p:sp>
        <p:nvSpPr>
          <p:cNvPr id="3" name="Замещающее содержимое 2"/>
          <p:cNvSpPr>
            <a:spLocks noGrp="1"/>
          </p:cNvSpPr>
          <p:nvPr>
            <p:ph idx="1"/>
          </p:nvPr>
        </p:nvSpPr>
        <p:spPr/>
        <p:txBody>
          <a:bodyPr>
            <a:normAutofit fontScale="80000"/>
          </a:bodyPr>
          <a:p>
            <a:r>
              <a:rPr lang="ru-RU" alt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 ходе выполнения дипломной работы были решены следующие задачи:</a:t>
            </a:r>
            <a:endParaRPr lang="ru-RU" alt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fontAlgn="auto">
              <a:lnSpc>
                <a:spcPct val="100000"/>
              </a:lnSpc>
            </a:pPr>
            <a:r>
              <a:rPr lang="ru-RU" alt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- 	изучен ORM фреймворка Spring Framework;</a:t>
            </a:r>
            <a:endParaRPr lang="ru-RU" alt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fontAlgn="auto">
              <a:lnSpc>
                <a:spcPct val="100000"/>
              </a:lnSpc>
            </a:pPr>
            <a:r>
              <a:rPr lang="ru-RU" alt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- 	разработана  структура базы данных через классы;</a:t>
            </a:r>
            <a:endParaRPr lang="ru-RU" alt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9935" lvl="4" indent="0" algn="just" fontAlgn="auto">
              <a:lnSpc>
                <a:spcPct val="100000"/>
              </a:lnSpc>
              <a:buNone/>
            </a:pPr>
            <a:r>
              <a:rPr lang="ru-RU" altLang="en-US" sz="189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-	углубление знаний Angular Framework для построения визуальной части интернет -магазина;</a:t>
            </a:r>
            <a:endParaRPr lang="ru-RU" altLang="en-US" sz="189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9935" lvl="4" indent="0" algn="just" fontAlgn="auto">
              <a:lnSpc>
                <a:spcPct val="100000"/>
              </a:lnSpc>
              <a:buNone/>
            </a:pPr>
            <a:r>
              <a:rPr lang="en-US" altLang="ru-RU" sz="189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ru-RU" altLang="en-US" sz="189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-	</a:t>
            </a:r>
            <a:r>
              <a:rPr lang="ru-RU" altLang="en-US" sz="189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изучены языки разметки HTML и CSS;</a:t>
            </a:r>
            <a:endParaRPr lang="ru-RU" altLang="en-US" sz="189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fontAlgn="auto">
              <a:lnSpc>
                <a:spcPct val="100000"/>
              </a:lnSpc>
            </a:pPr>
            <a:r>
              <a:rPr lang="en-US" altLang="ru-RU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               </a:t>
            </a:r>
            <a:r>
              <a:rPr lang="ru-RU" alt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-	</a:t>
            </a:r>
            <a:r>
              <a:rPr lang="ru-RU" alt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использовался дополнительные функционалы, таких как Okta и Stripe.</a:t>
            </a:r>
            <a:endParaRPr lang="ru-RU" alt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alt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 результате было успешно создан интернет-мазазин, который удовлетворяет требованиям и ожиданиям пользователей. Интернет-магазин обладает привлекательным пользовательским интерфейсом, позволяет заказывать необходимый товар, предоставляет актуальную информацию о товаре, а также гарантирует безопасность пользовательских данных.</a:t>
            </a:r>
            <a:endParaRPr lang="ru-RU" alt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4682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84380" y="123875"/>
            <a:ext cx="5848643" cy="1146048"/>
          </a:xfrm>
        </p:spPr>
        <p:txBody>
          <a:bodyPr anchor="ctr">
            <a:normAutofit/>
          </a:bodyPr>
          <a:lstStyle/>
          <a:p>
            <a:pPr lvl="0"/>
            <a:r>
              <a:rPr lang="ru-RU" sz="4800" i="1" dirty="0">
                <a:solidFill>
                  <a:srgbClr val="FFFFFF"/>
                </a:solidFill>
              </a:rPr>
              <a:t>Цели и задачи </a:t>
            </a:r>
            <a:endParaRPr lang="en-US" sz="4800" i="1" dirty="0">
              <a:solidFill>
                <a:srgbClr val="FFFFFF"/>
              </a:solidFill>
            </a:endParaRPr>
          </a:p>
        </p:txBody>
      </p:sp>
      <p:sp>
        <p:nvSpPr>
          <p:cNvPr id="49" name="Rectangle 4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white">
          <a:xfrm>
            <a:off x="4445" y="3599815"/>
            <a:ext cx="12188825" cy="3258185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38860" y="3841115"/>
            <a:ext cx="10413365" cy="2776220"/>
          </a:xfrm>
        </p:spPr>
        <p:txBody>
          <a:bodyPr>
            <a:normAutofit/>
          </a:bodyPr>
          <a:lstStyle/>
          <a:p>
            <a:pPr indent="448310" algn="just">
              <a:lnSpc>
                <a:spcPct val="114000"/>
              </a:lnSpc>
              <a:spcAft>
                <a:spcPts val="0"/>
              </a:spcAft>
            </a:pPr>
            <a:r>
              <a:rPr lang="ru-RU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Цель дипломной работы: разработка интернет-магазина с использованием Angular Framework и Spring Framework.</a:t>
            </a:r>
            <a:endParaRPr lang="ru-RU" sz="1800" dirty="0">
              <a:solidFill>
                <a:schemeClr val="bg1"/>
              </a:solidFill>
              <a:effectLst/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4000"/>
              </a:lnSpc>
              <a:spcAft>
                <a:spcPts val="1000"/>
              </a:spcAft>
            </a:pP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  </a:t>
            </a:r>
            <a:r>
              <a:rPr lang="ru-RU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Задачами дипломной работы являются: углубленное теоретическое и практическое изучение Framework Angular; улучшение знаний в практическом применении Spring Framework; разработка в среде Intellij IDEA и Visual Studio Code.</a:t>
            </a:r>
            <a:endParaRPr lang="ru-RU" sz="1800" dirty="0">
              <a:solidFill>
                <a:schemeClr val="bg1"/>
              </a:solidFill>
              <a:effectLst/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3505" y="1139825"/>
            <a:ext cx="4232275" cy="2358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Используемые технологии</a:t>
            </a:r>
            <a:endParaRPr lang="en-US" dirty="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392" y="1951049"/>
            <a:ext cx="3516937" cy="2343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8842" y="3830576"/>
            <a:ext cx="2172678" cy="1955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7595" y="3060895"/>
            <a:ext cx="2725615" cy="2725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9329" y="2067254"/>
            <a:ext cx="3033347" cy="1592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1245" y="4838517"/>
            <a:ext cx="2219568" cy="1248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9241" y="4253917"/>
            <a:ext cx="3191518" cy="2107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" name="Замещающее содержимое 99"/>
          <p:cNvPicPr>
            <a:picLocks noChangeAspect="1"/>
          </p:cNvPicPr>
          <p:nvPr>
            <p:ph sz="half" idx="1"/>
          </p:nvPr>
        </p:nvPicPr>
        <p:blipFill>
          <a:blip r:embed="rId7"/>
          <a:stretch>
            <a:fillRect/>
          </a:stretch>
        </p:blipFill>
        <p:spPr>
          <a:xfrm>
            <a:off x="673100" y="3782695"/>
            <a:ext cx="2267585" cy="148653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1" name="Замещающее содержимое 100"/>
          <p:cNvPicPr/>
          <p:nvPr>
            <p:ph sz="half" idx="2"/>
          </p:nvPr>
        </p:nvPicPr>
        <p:blipFill>
          <a:blip r:embed="rId8"/>
          <a:stretch>
            <a:fillRect/>
          </a:stretch>
        </p:blipFill>
        <p:spPr>
          <a:xfrm>
            <a:off x="8940165" y="1909445"/>
            <a:ext cx="3141980" cy="215455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Схема базы данных</a:t>
            </a:r>
            <a:endParaRPr lang="en-US" dirty="0"/>
          </a:p>
        </p:txBody>
      </p:sp>
      <p:pic>
        <p:nvPicPr>
          <p:cNvPr id="5" name="Изображение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85758" y="1988249"/>
            <a:ext cx="9217522" cy="42532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Авторизация</a:t>
            </a:r>
            <a:endParaRPr lang="en-US" dirty="0"/>
          </a:p>
        </p:txBody>
      </p:sp>
      <p:pic>
        <p:nvPicPr>
          <p:cNvPr id="4" name="Изображение 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5440" y="2245365"/>
            <a:ext cx="5561176" cy="3666564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Изображение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6480" y="2245365"/>
            <a:ext cx="5936615" cy="337550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/>
          <p:cNvSpPr txBox="1"/>
          <p:nvPr/>
        </p:nvSpPr>
        <p:spPr>
          <a:xfrm>
            <a:off x="8910056" y="5851404"/>
            <a:ext cx="240220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Неправильный пароль</a:t>
            </a:r>
            <a:endParaRPr lang="en-US" dirty="0"/>
          </a:p>
        </p:txBody>
      </p:sp>
      <p:cxnSp>
        <p:nvCxnSpPr>
          <p:cNvPr id="7" name="Google Shape;107;p4"/>
          <p:cNvCxnSpPr/>
          <p:nvPr/>
        </p:nvCxnSpPr>
        <p:spPr>
          <a:xfrm>
            <a:off x="7428080" y="5205670"/>
            <a:ext cx="1128600" cy="830400"/>
          </a:xfrm>
          <a:prstGeom prst="curvedConnector3">
            <a:avLst>
              <a:gd name="adj1" fmla="val 37535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ru-RU" altLang="en-US"/>
              <a:t>Пользователь забыл пароль</a:t>
            </a:r>
            <a:endParaRPr lang="ru-RU" altLang="en-US"/>
          </a:p>
        </p:txBody>
      </p:sp>
      <p:pic>
        <p:nvPicPr>
          <p:cNvPr id="61" name="Изображение 15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213360" y="2050415"/>
            <a:ext cx="5688330" cy="2889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Изображение 9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724400" y="2730500"/>
            <a:ext cx="7313295" cy="35318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Список товаров и поиск</a:t>
            </a:r>
            <a:endParaRPr lang="en-US" dirty="0"/>
          </a:p>
        </p:txBody>
      </p:sp>
      <p:pic>
        <p:nvPicPr>
          <p:cNvPr id="58" name="Изображение 12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203200" y="2319655"/>
            <a:ext cx="5608955" cy="285178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Изображение 22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39815" y="2319655"/>
            <a:ext cx="5692775" cy="28879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Описание товара</a:t>
            </a:r>
            <a:endParaRPr lang="en-US" dirty="0"/>
          </a:p>
        </p:txBody>
      </p:sp>
      <p:pic>
        <p:nvPicPr>
          <p:cNvPr id="4" name="Изображение 2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80895" y="2121535"/>
            <a:ext cx="7807325" cy="407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Корзина</a:t>
            </a:r>
            <a:endParaRPr lang="en-US" dirty="0"/>
          </a:p>
        </p:txBody>
      </p:sp>
      <p:pic>
        <p:nvPicPr>
          <p:cNvPr id="4" name="Изображение 2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34989" y="2033980"/>
            <a:ext cx="7979578" cy="4058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1_RetrospectVTI">
  <a:themeElements>
    <a:clrScheme name="Custom 37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9BA8B7"/>
      </a:accent1>
      <a:accent2>
        <a:srgbClr val="E6A02E"/>
      </a:accent2>
      <a:accent3>
        <a:srgbClr val="BF6A3B"/>
      </a:accent3>
      <a:accent4>
        <a:srgbClr val="92987A"/>
      </a:accent4>
      <a:accent5>
        <a:srgbClr val="857659"/>
      </a:accent5>
      <a:accent6>
        <a:srgbClr val="A0988C"/>
      </a:accent6>
      <a:hlink>
        <a:srgbClr val="00B0F0"/>
      </a:hlink>
      <a:folHlink>
        <a:srgbClr val="738F97"/>
      </a:folHlink>
    </a:clrScheme>
    <a:fontScheme name="Retrospect">
      <a:majorFont>
        <a:latin typeface="Bookman Old Style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{09C6AAEA-3BA2-420F-BE81-FF36419DFC94}tf56160789_win32</Template>
  <TotalTime>0</TotalTime>
  <Words>1445</Words>
  <Application>WPS Presentation</Application>
  <PresentationFormat>Widescreen</PresentationFormat>
  <Paragraphs>49</Paragraphs>
  <Slides>15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5" baseType="lpstr">
      <vt:lpstr>Arial</vt:lpstr>
      <vt:lpstr>SimSun</vt:lpstr>
      <vt:lpstr>Wingdings</vt:lpstr>
      <vt:lpstr>Calibri</vt:lpstr>
      <vt:lpstr>Times New Roman</vt:lpstr>
      <vt:lpstr>Franklin Gothic Book</vt:lpstr>
      <vt:lpstr>Bookman Old Style</vt:lpstr>
      <vt:lpstr>Microsoft YaHei</vt:lpstr>
      <vt:lpstr>Arial Unicode MS</vt:lpstr>
      <vt:lpstr>1_RetrospectVTI</vt:lpstr>
      <vt:lpstr>Разработка интернет-магазина с использованием фреймворков Spring Boot и Angular</vt:lpstr>
      <vt:lpstr>Цели и задачи </vt:lpstr>
      <vt:lpstr>Используемые технологии</vt:lpstr>
      <vt:lpstr>Схема базы данных</vt:lpstr>
      <vt:lpstr>Авторизация</vt:lpstr>
      <vt:lpstr>Пользователь забыл пароль</vt:lpstr>
      <vt:lpstr>Список товаров и поиск</vt:lpstr>
      <vt:lpstr>Описание товара</vt:lpstr>
      <vt:lpstr>Корзина</vt:lpstr>
      <vt:lpstr>Бланки заказов</vt:lpstr>
      <vt:lpstr>Выбор карты</vt:lpstr>
      <vt:lpstr>Успешный заказ</vt:lpstr>
      <vt:lpstr>Stripe</vt:lpstr>
      <vt:lpstr>Добавление в базу данных</vt:lpstr>
      <vt:lpstr>Вывод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Разработка интернет-магазина с использованием фреймворков Spring Boot и Angular</dc:title>
  <dc:creator>Jasinovski Jana</dc:creator>
  <cp:lastModifiedBy>jants</cp:lastModifiedBy>
  <cp:revision>37</cp:revision>
  <dcterms:created xsi:type="dcterms:W3CDTF">2023-06-04T20:10:00Z</dcterms:created>
  <dcterms:modified xsi:type="dcterms:W3CDTF">2023-06-13T19:41:58Z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EF1ABBB5AD5D450C843E224D4CE4AE31</vt:lpwstr>
  </property>
  <property fmtid="{D5CDD505-2E9C-101B-9397-08002B2CF9AE}" pid="3" name="KSOProductBuildVer">
    <vt:lpwstr>1049-11.2.0.11388</vt:lpwstr>
  </property>
</Properties>
</file>